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Cambria" panose="02040503050406030204" pitchFamily="18" charset="0"/>
      <p:regular r:id="rId11"/>
      <p:bold r:id="rId12"/>
      <p:italic r:id="rId13"/>
      <p:boldItalic r:id="rId14"/>
    </p:embeddedFont>
    <p:embeddedFont>
      <p:font typeface="Poppins" panose="00000500000000000000" pitchFamily="2" charset="0"/>
      <p:regular r:id="rId15"/>
      <p:bold r:id="rId16"/>
      <p: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1263" autoAdjust="0"/>
  </p:normalViewPr>
  <p:slideViewPr>
    <p:cSldViewPr snapToGrid="0" snapToObjects="1">
      <p:cViewPr varScale="1">
        <p:scale>
          <a:sx n="67" d="100"/>
          <a:sy n="67" d="100"/>
        </p:scale>
        <p:origin x="78" y="10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Hello everyone, we're here to discuss the references section in research articles. This section acknowledges others' work, supports your arguments, and guides readers to your sources. Its format depends on the citation style required by your target journal or conference. The common styles in computer science are IEEE and ACM. The key here is consistency in formatting.</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Now, let's dive into referencing in LaTeX. In LaTeX, whether you're using a .bib file or the </a:t>
            </a:r>
            <a:r>
              <a:rPr lang="en-US" sz="1800" dirty="0" err="1">
                <a:effectLst/>
                <a:latin typeface="Arial" panose="020B0604020202020204" pitchFamily="34" charset="0"/>
                <a:ea typeface="ＭＳ 明朝" panose="02020609040205080304" pitchFamily="17" charset="-128"/>
                <a:cs typeface="Times New Roman" panose="02020603050405020304" pitchFamily="18" charset="0"/>
              </a:rPr>
              <a:t>bibitem</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command, you'll use the `cite` command for in-text citations. The bib file method is like creating your personal library. Each reference gets a unique identifier. At the end of your document, the `</a:t>
            </a:r>
            <a:r>
              <a:rPr lang="en-US" sz="1800" dirty="0" err="1">
                <a:effectLst/>
                <a:latin typeface="Arial" panose="020B0604020202020204" pitchFamily="34" charset="0"/>
                <a:ea typeface="ＭＳ 明朝" panose="02020609040205080304" pitchFamily="17" charset="-128"/>
                <a:cs typeface="Times New Roman" panose="02020603050405020304" pitchFamily="18" charset="0"/>
              </a:rPr>
              <a:t>bibliographystyle</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and `bibliography` commands display your references. The </a:t>
            </a:r>
            <a:r>
              <a:rPr lang="en-US" sz="1800" dirty="0" err="1">
                <a:effectLst/>
                <a:latin typeface="Arial" panose="020B0604020202020204" pitchFamily="34" charset="0"/>
                <a:ea typeface="ＭＳ 明朝" panose="02020609040205080304" pitchFamily="17" charset="-128"/>
                <a:cs typeface="Times New Roman" panose="02020603050405020304" pitchFamily="18" charset="0"/>
              </a:rPr>
              <a:t>bibitem</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command method involves writing each reference directly into your LaTeX document. It's a bit more manual but follows the same citation process.</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Switching gears to MS Word, there are two main methods. First, using a reference management tool. This could be Word's built-in tool or others like Mendeley, Zotero, and Endnote. These tools handle storing references, formatting them, and inserting in-text citations. Second, manual input. Here, adherence to your chosen citation style is crucial. As an example, in the IEEE format, it looks like this: Author Initials. Surname, "Title," Journal Title, vol.#, no.#, pp. page number/s, Month Year.</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To wrap up, the references section is essential for academic integrity, supporting arguments, and guiding further exploration by your readers. Whether using LaTeX or MS Word, maintaining consistency and accuracy in your references is key. </a:t>
            </a:r>
            <a:r>
              <a:rPr lang="en-US" sz="1800">
                <a:effectLst/>
                <a:latin typeface="Arial" panose="020B0604020202020204" pitchFamily="34" charset="0"/>
                <a:ea typeface="ＭＳ 明朝" panose="02020609040205080304" pitchFamily="17" charset="-128"/>
                <a:cs typeface="Times New Roman" panose="02020603050405020304" pitchFamily="18" charset="0"/>
              </a:rPr>
              <a:t>It's all about making your work clear, credible, and reproducible. </a:t>
            </a:r>
            <a:endParaRPr lang="en-US" sz="180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References</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10" name="Object 3">
            <a:extLst>
              <a:ext uri="{FF2B5EF4-FFF2-40B4-BE49-F238E27FC236}">
                <a16:creationId xmlns:a16="http://schemas.microsoft.com/office/drawing/2014/main" id="{1AF65662-439A-D1CB-C97B-496FF9F516EE}"/>
              </a:ext>
            </a:extLst>
          </p:cNvPr>
          <p:cNvSpPr/>
          <p:nvPr/>
        </p:nvSpPr>
        <p:spPr>
          <a:xfrm>
            <a:off x="501232" y="2531445"/>
            <a:ext cx="7782836" cy="2378415"/>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Importance:</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Acknowledges others' work and ideas.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Provides evidence for your arguments.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Allows readers to follow your sources for deeper understanding or verification</a:t>
            </a:r>
          </a:p>
        </p:txBody>
      </p:sp>
      <p:sp>
        <p:nvSpPr>
          <p:cNvPr id="12" name="TextBox 11">
            <a:extLst>
              <a:ext uri="{FF2B5EF4-FFF2-40B4-BE49-F238E27FC236}">
                <a16:creationId xmlns:a16="http://schemas.microsoft.com/office/drawing/2014/main" id="{F7EEFE96-3017-A41F-D74D-A8519C81836B}"/>
              </a:ext>
            </a:extLst>
          </p:cNvPr>
          <p:cNvSpPr txBox="1"/>
          <p:nvPr/>
        </p:nvSpPr>
        <p:spPr>
          <a:xfrm>
            <a:off x="399338" y="4478523"/>
            <a:ext cx="7986624" cy="2185919"/>
          </a:xfrm>
          <a:prstGeom prst="rect">
            <a:avLst/>
          </a:prstGeom>
          <a:noFill/>
        </p:spPr>
        <p:txBody>
          <a:bodyPr wrap="square">
            <a:spAutoFit/>
          </a:bodyPr>
          <a:lstStyle/>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Formatting:</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a typeface="ＭＳ 明朝" panose="02020609040205080304" pitchFamily="17" charset="-128"/>
                <a:cs typeface="Poppins" panose="00000500000000000000" pitchFamily="2" charset="0"/>
              </a:rPr>
              <a:t>Depends on the citation style of the target journal or conference.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a typeface="ＭＳ 明朝" panose="02020609040205080304" pitchFamily="17" charset="-128"/>
                <a:cs typeface="Poppins" panose="00000500000000000000" pitchFamily="2" charset="0"/>
              </a:rPr>
              <a:t>Common styles in computer science: IEEE, ACM,  etc.</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a typeface="ＭＳ 明朝" panose="02020609040205080304" pitchFamily="17" charset="-128"/>
                <a:cs typeface="Poppins" panose="00000500000000000000" pitchFamily="2" charset="0"/>
              </a:rPr>
              <a:t>Consistency is key: ensure each reference follows the same format.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7" name="Object 1">
            <a:extLst>
              <a:ext uri="{FF2B5EF4-FFF2-40B4-BE49-F238E27FC236}">
                <a16:creationId xmlns:a16="http://schemas.microsoft.com/office/drawing/2014/main" id="{55972E9C-CD84-DBD6-A96D-C310F5573E89}"/>
              </a:ext>
            </a:extLst>
          </p:cNvPr>
          <p:cNvSpPr/>
          <p:nvPr/>
        </p:nvSpPr>
        <p:spPr>
          <a:xfrm>
            <a:off x="529342" y="280353"/>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Referencing in LaTeX</a:t>
            </a:r>
          </a:p>
        </p:txBody>
      </p:sp>
      <p:sp>
        <p:nvSpPr>
          <p:cNvPr id="8" name="Object 3">
            <a:extLst>
              <a:ext uri="{FF2B5EF4-FFF2-40B4-BE49-F238E27FC236}">
                <a16:creationId xmlns:a16="http://schemas.microsoft.com/office/drawing/2014/main" id="{D2233711-E3D3-0E02-D1F5-E28E452AEF3D}"/>
              </a:ext>
            </a:extLst>
          </p:cNvPr>
          <p:cNvSpPr/>
          <p:nvPr/>
        </p:nvSpPr>
        <p:spPr>
          <a:xfrm>
            <a:off x="301596" y="2086436"/>
            <a:ext cx="9691812" cy="2378415"/>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Using .bib file:</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Create a .bib file as a bibliography database.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Each reference is stored with a unique identifier.</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In the main .</a:t>
            </a:r>
            <a:r>
              <a:rPr lang="en-US" sz="2000" dirty="0" err="1">
                <a:solidFill>
                  <a:schemeClr val="bg1"/>
                </a:solidFill>
                <a:effectLst/>
                <a:latin typeface="Arial" panose="020B0604020202020204" pitchFamily="34" charset="0"/>
                <a:ea typeface="ＭＳ 明朝" panose="02020609040205080304" pitchFamily="17" charset="-128"/>
              </a:rPr>
              <a:t>tex</a:t>
            </a:r>
            <a:r>
              <a:rPr lang="en-US" sz="2000" dirty="0">
                <a:solidFill>
                  <a:schemeClr val="bg1"/>
                </a:solidFill>
                <a:effectLst/>
                <a:latin typeface="Arial" panose="020B0604020202020204" pitchFamily="34" charset="0"/>
                <a:ea typeface="ＭＳ 明朝" panose="02020609040205080304" pitchFamily="17" charset="-128"/>
              </a:rPr>
              <a:t> file, use the </a:t>
            </a:r>
            <a:r>
              <a:rPr lang="en-US" sz="2000" dirty="0">
                <a:solidFill>
                  <a:srgbClr val="FFC000"/>
                </a:solidFill>
                <a:effectLst/>
                <a:latin typeface="Arial" panose="020B0604020202020204" pitchFamily="34" charset="0"/>
                <a:ea typeface="ＭＳ 明朝" panose="02020609040205080304" pitchFamily="17" charset="-128"/>
              </a:rPr>
              <a:t>\cite{key} </a:t>
            </a:r>
            <a:r>
              <a:rPr lang="en-US" sz="2000" dirty="0">
                <a:solidFill>
                  <a:schemeClr val="bg1"/>
                </a:solidFill>
                <a:effectLst/>
                <a:latin typeface="Arial" panose="020B0604020202020204" pitchFamily="34" charset="0"/>
                <a:ea typeface="ＭＳ 明朝" panose="02020609040205080304" pitchFamily="17" charset="-128"/>
              </a:rPr>
              <a:t>command for in-text citations.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Use </a:t>
            </a:r>
            <a:r>
              <a:rPr lang="en-US" sz="2000" dirty="0">
                <a:solidFill>
                  <a:srgbClr val="FFC000"/>
                </a:solidFill>
                <a:effectLst/>
                <a:latin typeface="Arial" panose="020B0604020202020204" pitchFamily="34" charset="0"/>
                <a:ea typeface="ＭＳ 明朝" panose="02020609040205080304" pitchFamily="17" charset="-128"/>
              </a:rPr>
              <a:t>\</a:t>
            </a:r>
            <a:r>
              <a:rPr lang="en-US" sz="2000" dirty="0" err="1">
                <a:solidFill>
                  <a:srgbClr val="FFC000"/>
                </a:solidFill>
                <a:effectLst/>
                <a:latin typeface="Arial" panose="020B0604020202020204" pitchFamily="34" charset="0"/>
                <a:ea typeface="ＭＳ 明朝" panose="02020609040205080304" pitchFamily="17" charset="-128"/>
              </a:rPr>
              <a:t>bibliographystyle</a:t>
            </a:r>
            <a:r>
              <a:rPr lang="en-US" sz="2000" dirty="0">
                <a:solidFill>
                  <a:srgbClr val="FFC000"/>
                </a:solidFill>
                <a:effectLst/>
                <a:latin typeface="Arial" panose="020B0604020202020204" pitchFamily="34" charset="0"/>
                <a:ea typeface="ＭＳ 明朝" panose="02020609040205080304" pitchFamily="17" charset="-128"/>
              </a:rPr>
              <a:t>{</a:t>
            </a:r>
            <a:r>
              <a:rPr lang="en-US" sz="2000" dirty="0" err="1">
                <a:solidFill>
                  <a:srgbClr val="FFC000"/>
                </a:solidFill>
                <a:effectLst/>
                <a:latin typeface="Arial" panose="020B0604020202020204" pitchFamily="34" charset="0"/>
                <a:ea typeface="ＭＳ 明朝" panose="02020609040205080304" pitchFamily="17" charset="-128"/>
              </a:rPr>
              <a:t>stylename</a:t>
            </a:r>
            <a:r>
              <a:rPr lang="en-US" sz="2000" dirty="0">
                <a:solidFill>
                  <a:srgbClr val="FFC000"/>
                </a:solidFill>
                <a:effectLst/>
                <a:latin typeface="Arial" panose="020B0604020202020204" pitchFamily="34" charset="0"/>
                <a:ea typeface="ＭＳ 明朝" panose="02020609040205080304" pitchFamily="17" charset="-128"/>
              </a:rPr>
              <a:t>} </a:t>
            </a:r>
            <a:r>
              <a:rPr lang="en-US" sz="2000" dirty="0">
                <a:solidFill>
                  <a:schemeClr val="bg1"/>
                </a:solidFill>
                <a:effectLst/>
                <a:latin typeface="Arial" panose="020B0604020202020204" pitchFamily="34" charset="0"/>
                <a:ea typeface="ＭＳ 明朝" panose="02020609040205080304" pitchFamily="17" charset="-128"/>
              </a:rPr>
              <a:t>and </a:t>
            </a:r>
            <a:r>
              <a:rPr lang="en-US" sz="2000" dirty="0">
                <a:solidFill>
                  <a:srgbClr val="FFC000"/>
                </a:solidFill>
                <a:effectLst/>
                <a:latin typeface="Arial" panose="020B0604020202020204" pitchFamily="34" charset="0"/>
                <a:ea typeface="ＭＳ 明朝" panose="02020609040205080304" pitchFamily="17" charset="-128"/>
              </a:rPr>
              <a:t>\bibliography{</a:t>
            </a:r>
            <a:r>
              <a:rPr lang="en-US" sz="2000" dirty="0" err="1">
                <a:solidFill>
                  <a:srgbClr val="FFC000"/>
                </a:solidFill>
                <a:effectLst/>
                <a:latin typeface="Arial" panose="020B0604020202020204" pitchFamily="34" charset="0"/>
                <a:ea typeface="ＭＳ 明朝" panose="02020609040205080304" pitchFamily="17" charset="-128"/>
              </a:rPr>
              <a:t>bibfilename</a:t>
            </a:r>
            <a:r>
              <a:rPr lang="en-US" sz="2000" dirty="0">
                <a:solidFill>
                  <a:srgbClr val="FFC000"/>
                </a:solidFill>
                <a:effectLst/>
                <a:latin typeface="Arial" panose="020B0604020202020204" pitchFamily="34" charset="0"/>
                <a:ea typeface="ＭＳ 明朝" panose="02020609040205080304" pitchFamily="17" charset="-128"/>
              </a:rPr>
              <a:t>} </a:t>
            </a:r>
            <a:r>
              <a:rPr lang="en-US" sz="2000" dirty="0">
                <a:solidFill>
                  <a:schemeClr val="bg1"/>
                </a:solidFill>
                <a:effectLst/>
                <a:latin typeface="Arial" panose="020B0604020202020204" pitchFamily="34" charset="0"/>
                <a:ea typeface="ＭＳ 明朝" panose="02020609040205080304" pitchFamily="17" charset="-128"/>
              </a:rPr>
              <a:t>commands to display references.</a:t>
            </a:r>
          </a:p>
        </p:txBody>
      </p:sp>
      <p:sp>
        <p:nvSpPr>
          <p:cNvPr id="9" name="Object 3">
            <a:extLst>
              <a:ext uri="{FF2B5EF4-FFF2-40B4-BE49-F238E27FC236}">
                <a16:creationId xmlns:a16="http://schemas.microsoft.com/office/drawing/2014/main" id="{DCC03C96-F257-814C-0884-329B87EFA79E}"/>
              </a:ext>
            </a:extLst>
          </p:cNvPr>
          <p:cNvSpPr/>
          <p:nvPr/>
        </p:nvSpPr>
        <p:spPr>
          <a:xfrm>
            <a:off x="301596" y="4593851"/>
            <a:ext cx="9691812" cy="2378415"/>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Using \</a:t>
            </a:r>
            <a:r>
              <a:rPr lang="en-US" sz="2000" dirty="0" err="1">
                <a:solidFill>
                  <a:srgbClr val="FFC000"/>
                </a:solidFill>
                <a:latin typeface="Poppins" pitchFamily="34" charset="0"/>
                <a:ea typeface="Poppins" pitchFamily="34" charset="-122"/>
                <a:cs typeface="Poppins" pitchFamily="34" charset="-120"/>
              </a:rPr>
              <a:t>bibitem</a:t>
            </a:r>
            <a:r>
              <a:rPr lang="en-US" sz="2000" dirty="0">
                <a:solidFill>
                  <a:srgbClr val="FFC000"/>
                </a:solidFill>
                <a:latin typeface="Poppins" pitchFamily="34" charset="0"/>
                <a:ea typeface="Poppins" pitchFamily="34" charset="-122"/>
                <a:cs typeface="Poppins" pitchFamily="34" charset="-120"/>
              </a:rPr>
              <a:t> command:</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Directly write each reference in the LaTeX document within </a:t>
            </a:r>
            <a:r>
              <a:rPr lang="en-US" sz="2000" dirty="0">
                <a:solidFill>
                  <a:srgbClr val="FFC000"/>
                </a:solidFill>
                <a:effectLst/>
                <a:latin typeface="Arial" panose="020B0604020202020204" pitchFamily="34" charset="0"/>
                <a:ea typeface="ＭＳ 明朝" panose="02020609040205080304" pitchFamily="17" charset="-128"/>
              </a:rPr>
              <a:t>\begin{</a:t>
            </a:r>
            <a:r>
              <a:rPr lang="en-US" sz="2000" dirty="0" err="1">
                <a:solidFill>
                  <a:srgbClr val="FFC000"/>
                </a:solidFill>
                <a:effectLst/>
                <a:latin typeface="Arial" panose="020B0604020202020204" pitchFamily="34" charset="0"/>
                <a:ea typeface="ＭＳ 明朝" panose="02020609040205080304" pitchFamily="17" charset="-128"/>
              </a:rPr>
              <a:t>thebibliography</a:t>
            </a:r>
            <a:r>
              <a:rPr lang="en-US" sz="2000" dirty="0">
                <a:solidFill>
                  <a:srgbClr val="FFC000"/>
                </a:solidFill>
                <a:effectLst/>
                <a:latin typeface="Arial" panose="020B0604020202020204" pitchFamily="34" charset="0"/>
                <a:ea typeface="ＭＳ 明朝" panose="02020609040205080304" pitchFamily="17" charset="-128"/>
              </a:rPr>
              <a:t>}{99} </a:t>
            </a:r>
            <a:r>
              <a:rPr lang="en-US" sz="2000" dirty="0">
                <a:solidFill>
                  <a:schemeClr val="bg1"/>
                </a:solidFill>
                <a:effectLst/>
                <a:latin typeface="Arial" panose="020B0604020202020204" pitchFamily="34" charset="0"/>
                <a:ea typeface="ＭＳ 明朝" panose="02020609040205080304" pitchFamily="17" charset="-128"/>
              </a:rPr>
              <a:t>and </a:t>
            </a:r>
            <a:r>
              <a:rPr lang="en-US" sz="2000" dirty="0">
                <a:solidFill>
                  <a:srgbClr val="FFC000"/>
                </a:solidFill>
                <a:effectLst/>
                <a:latin typeface="Arial" panose="020B0604020202020204" pitchFamily="34" charset="0"/>
                <a:ea typeface="ＭＳ 明朝" panose="02020609040205080304" pitchFamily="17" charset="-128"/>
              </a:rPr>
              <a:t>\end{</a:t>
            </a:r>
            <a:r>
              <a:rPr lang="en-US" sz="2000" dirty="0" err="1">
                <a:solidFill>
                  <a:srgbClr val="FFC000"/>
                </a:solidFill>
                <a:effectLst/>
                <a:latin typeface="Arial" panose="020B0604020202020204" pitchFamily="34" charset="0"/>
                <a:ea typeface="ＭＳ 明朝" panose="02020609040205080304" pitchFamily="17" charset="-128"/>
              </a:rPr>
              <a:t>thebibliography</a:t>
            </a:r>
            <a:r>
              <a:rPr lang="en-US" sz="2000" dirty="0">
                <a:solidFill>
                  <a:srgbClr val="FFC000"/>
                </a:solidFill>
                <a:effectLst/>
                <a:latin typeface="Arial" panose="020B0604020202020204" pitchFamily="34" charset="0"/>
                <a:ea typeface="ＭＳ 明朝" panose="02020609040205080304" pitchFamily="17" charset="-128"/>
              </a:rPr>
              <a:t>} </a:t>
            </a:r>
            <a:r>
              <a:rPr lang="en-US" sz="2000" dirty="0">
                <a:solidFill>
                  <a:schemeClr val="bg1"/>
                </a:solidFill>
                <a:effectLst/>
                <a:latin typeface="Arial" panose="020B0604020202020204" pitchFamily="34" charset="0"/>
                <a:ea typeface="ＭＳ 明朝" panose="02020609040205080304" pitchFamily="17" charset="-128"/>
              </a:rPr>
              <a:t>commands.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In-text citations use the </a:t>
            </a:r>
            <a:r>
              <a:rPr lang="en-US" sz="2000" dirty="0">
                <a:solidFill>
                  <a:srgbClr val="FFC000"/>
                </a:solidFill>
                <a:effectLst/>
                <a:latin typeface="Arial" panose="020B0604020202020204" pitchFamily="34" charset="0"/>
                <a:ea typeface="ＭＳ 明朝" panose="02020609040205080304" pitchFamily="17" charset="-128"/>
              </a:rPr>
              <a:t>\cite{key} </a:t>
            </a:r>
            <a:r>
              <a:rPr lang="en-US" sz="2000" dirty="0">
                <a:solidFill>
                  <a:schemeClr val="bg1"/>
                </a:solidFill>
                <a:effectLst/>
                <a:latin typeface="Arial" panose="020B0604020202020204" pitchFamily="34" charset="0"/>
                <a:ea typeface="ＭＳ 明朝" panose="02020609040205080304" pitchFamily="17" charset="-128"/>
              </a:rPr>
              <a:t>command.</a:t>
            </a:r>
          </a:p>
        </p:txBody>
      </p:sp>
      <p:sp>
        <p:nvSpPr>
          <p:cNvPr id="10" name="Object 3">
            <a:extLst>
              <a:ext uri="{FF2B5EF4-FFF2-40B4-BE49-F238E27FC236}">
                <a16:creationId xmlns:a16="http://schemas.microsoft.com/office/drawing/2014/main" id="{2B187D78-36ED-DECB-7897-0AA545E825B3}"/>
              </a:ext>
            </a:extLst>
          </p:cNvPr>
          <p:cNvSpPr/>
          <p:nvPr/>
        </p:nvSpPr>
        <p:spPr>
          <a:xfrm>
            <a:off x="529342" y="1438447"/>
            <a:ext cx="7782836" cy="292077"/>
          </a:xfrm>
          <a:prstGeom prst="rect">
            <a:avLst/>
          </a:prstGeom>
          <a:noFill/>
        </p:spPr>
        <p:txBody>
          <a:bodyPr wrap="square" lIns="0" tIns="0" rIns="0" bIns="0" rtlCol="0" anchor="t"/>
          <a:lstStyle/>
          <a:p>
            <a:pPr algn="l">
              <a:lnSpc>
                <a:spcPts val="2300"/>
              </a:lnSpc>
              <a:spcBef>
                <a:spcPts val="3170"/>
              </a:spcBef>
              <a:buNone/>
            </a:pPr>
            <a:r>
              <a:rPr lang="en-US" sz="2025" dirty="0">
                <a:solidFill>
                  <a:schemeClr val="bg1"/>
                </a:solidFill>
                <a:latin typeface="Poppins" pitchFamily="34" charset="0"/>
                <a:ea typeface="Poppins" pitchFamily="34" charset="-122"/>
                <a:cs typeface="Poppins" pitchFamily="34" charset="-120"/>
              </a:rPr>
              <a:t>Two main methods: Using </a:t>
            </a:r>
            <a:r>
              <a:rPr lang="en-US" sz="2025" dirty="0">
                <a:solidFill>
                  <a:srgbClr val="FFC000"/>
                </a:solidFill>
                <a:latin typeface="Poppins" pitchFamily="34" charset="0"/>
                <a:ea typeface="Poppins" pitchFamily="34" charset="-122"/>
                <a:cs typeface="Poppins" pitchFamily="34" charset="-120"/>
              </a:rPr>
              <a:t>.bib </a:t>
            </a:r>
            <a:r>
              <a:rPr lang="en-US" sz="2025" dirty="0">
                <a:solidFill>
                  <a:schemeClr val="bg1"/>
                </a:solidFill>
                <a:latin typeface="Poppins" pitchFamily="34" charset="0"/>
                <a:ea typeface="Poppins" pitchFamily="34" charset="-122"/>
                <a:cs typeface="Poppins" pitchFamily="34" charset="-120"/>
              </a:rPr>
              <a:t>file and</a:t>
            </a:r>
            <a:r>
              <a:rPr lang="en-US" sz="2025" dirty="0">
                <a:solidFill>
                  <a:srgbClr val="FFC000"/>
                </a:solidFill>
                <a:latin typeface="Poppins" pitchFamily="34" charset="0"/>
                <a:ea typeface="Poppins" pitchFamily="34" charset="-122"/>
                <a:cs typeface="Poppins" pitchFamily="34" charset="-120"/>
              </a:rPr>
              <a:t> \</a:t>
            </a:r>
            <a:r>
              <a:rPr lang="en-US" sz="2025" dirty="0" err="1">
                <a:solidFill>
                  <a:srgbClr val="FFC000"/>
                </a:solidFill>
                <a:latin typeface="Poppins" pitchFamily="34" charset="0"/>
                <a:ea typeface="Poppins" pitchFamily="34" charset="-122"/>
                <a:cs typeface="Poppins" pitchFamily="34" charset="-120"/>
              </a:rPr>
              <a:t>bibitem</a:t>
            </a:r>
            <a:r>
              <a:rPr lang="en-US" sz="2025" dirty="0">
                <a:solidFill>
                  <a:srgbClr val="FFC000"/>
                </a:solidFill>
                <a:latin typeface="Poppins" pitchFamily="34" charset="0"/>
                <a:ea typeface="Poppins" pitchFamily="34" charset="-122"/>
                <a:cs typeface="Poppins" pitchFamily="34" charset="-120"/>
              </a:rPr>
              <a:t> </a:t>
            </a:r>
            <a:r>
              <a:rPr lang="en-US" sz="2025" dirty="0">
                <a:solidFill>
                  <a:schemeClr val="bg1"/>
                </a:solidFill>
                <a:latin typeface="Poppins" pitchFamily="34" charset="0"/>
                <a:ea typeface="Poppins" pitchFamily="34" charset="-122"/>
                <a:cs typeface="Poppins" pitchFamily="34" charset="-120"/>
              </a:rPr>
              <a:t>command.</a:t>
            </a:r>
            <a:endParaRPr lang="en-US"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7" name="Object 1">
            <a:extLst>
              <a:ext uri="{FF2B5EF4-FFF2-40B4-BE49-F238E27FC236}">
                <a16:creationId xmlns:a16="http://schemas.microsoft.com/office/drawing/2014/main" id="{C0061D90-4A59-EC32-47A6-71A72119FD2D}"/>
              </a:ext>
            </a:extLst>
          </p:cNvPr>
          <p:cNvSpPr/>
          <p:nvPr/>
        </p:nvSpPr>
        <p:spPr>
          <a:xfrm>
            <a:off x="529342" y="280353"/>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Referencing in MS Word</a:t>
            </a:r>
            <a:endParaRPr lang="en-US" sz="3600" dirty="0"/>
          </a:p>
        </p:txBody>
      </p:sp>
      <p:sp>
        <p:nvSpPr>
          <p:cNvPr id="10" name="Object 3">
            <a:extLst>
              <a:ext uri="{FF2B5EF4-FFF2-40B4-BE49-F238E27FC236}">
                <a16:creationId xmlns:a16="http://schemas.microsoft.com/office/drawing/2014/main" id="{C174C905-7D29-E367-2D5F-63A93A7FAAE3}"/>
              </a:ext>
            </a:extLst>
          </p:cNvPr>
          <p:cNvSpPr/>
          <p:nvPr/>
        </p:nvSpPr>
        <p:spPr>
          <a:xfrm>
            <a:off x="529341" y="1438448"/>
            <a:ext cx="10943521" cy="147466"/>
          </a:xfrm>
          <a:prstGeom prst="rect">
            <a:avLst/>
          </a:prstGeom>
          <a:noFill/>
        </p:spPr>
        <p:txBody>
          <a:bodyPr wrap="square" lIns="0" tIns="0" rIns="0" bIns="0" rtlCol="0" anchor="t"/>
          <a:lstStyle/>
          <a:p>
            <a:pPr algn="l">
              <a:lnSpc>
                <a:spcPts val="2300"/>
              </a:lnSpc>
              <a:spcBef>
                <a:spcPts val="3170"/>
              </a:spcBef>
              <a:buNone/>
            </a:pPr>
            <a:r>
              <a:rPr lang="en-US" sz="2025" dirty="0">
                <a:solidFill>
                  <a:schemeClr val="bg1"/>
                </a:solidFill>
                <a:latin typeface="Poppins" pitchFamily="34" charset="0"/>
                <a:ea typeface="Poppins" pitchFamily="34" charset="-122"/>
                <a:cs typeface="Poppins" pitchFamily="34" charset="-120"/>
              </a:rPr>
              <a:t>Two main methods: Using a reference management tool and manual input.</a:t>
            </a:r>
            <a:endParaRPr lang="en-US" dirty="0">
              <a:solidFill>
                <a:schemeClr val="bg1"/>
              </a:solidFill>
            </a:endParaRPr>
          </a:p>
        </p:txBody>
      </p:sp>
      <p:sp>
        <p:nvSpPr>
          <p:cNvPr id="11" name="Object 3">
            <a:extLst>
              <a:ext uri="{FF2B5EF4-FFF2-40B4-BE49-F238E27FC236}">
                <a16:creationId xmlns:a16="http://schemas.microsoft.com/office/drawing/2014/main" id="{964B4E59-FB8A-4C8C-D6AC-B64AE10BC2C1}"/>
              </a:ext>
            </a:extLst>
          </p:cNvPr>
          <p:cNvSpPr/>
          <p:nvPr/>
        </p:nvSpPr>
        <p:spPr>
          <a:xfrm>
            <a:off x="109412" y="2329268"/>
            <a:ext cx="11363449" cy="2378415"/>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Using a reference management tool:</a:t>
            </a:r>
            <a:r>
              <a:rPr lang="en-US" sz="2000" dirty="0">
                <a:solidFill>
                  <a:srgbClr val="E7E6E6"/>
                </a:solidFill>
                <a:latin typeface="Poppins" pitchFamily="34" charset="0"/>
                <a:ea typeface="Poppins" pitchFamily="34" charset="-122"/>
                <a:cs typeface="Poppins" pitchFamily="34" charset="-120"/>
              </a:rPr>
              <a:t> </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Word has a built-in tool; other options include Mendeley, Zotero, Endnote.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Automatically formats references according to a selected style and inserts in-text citations.</a:t>
            </a:r>
          </a:p>
        </p:txBody>
      </p:sp>
      <p:sp>
        <p:nvSpPr>
          <p:cNvPr id="12" name="Object 3">
            <a:extLst>
              <a:ext uri="{FF2B5EF4-FFF2-40B4-BE49-F238E27FC236}">
                <a16:creationId xmlns:a16="http://schemas.microsoft.com/office/drawing/2014/main" id="{B5D3D85F-CAC6-A216-1F83-3694A18DB5AC}"/>
              </a:ext>
            </a:extLst>
          </p:cNvPr>
          <p:cNvSpPr/>
          <p:nvPr/>
        </p:nvSpPr>
        <p:spPr>
          <a:xfrm>
            <a:off x="109412" y="3955753"/>
            <a:ext cx="9948987" cy="2378415"/>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Manually:</a:t>
            </a:r>
            <a:r>
              <a:rPr lang="en-US" sz="2000" dirty="0">
                <a:solidFill>
                  <a:srgbClr val="E7E6E6"/>
                </a:solidFill>
                <a:latin typeface="Poppins" pitchFamily="34" charset="0"/>
                <a:ea typeface="Poppins" pitchFamily="34" charset="-122"/>
                <a:cs typeface="Poppins" pitchFamily="34" charset="-120"/>
              </a:rPr>
              <a:t> </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References written manually must strictly follow the chosen citation style.</a:t>
            </a:r>
          </a:p>
          <a:p>
            <a:pPr marR="0" lvl="1">
              <a:lnSpc>
                <a:spcPct val="115000"/>
              </a:lnSpc>
              <a:spcBef>
                <a:spcPts val="0"/>
              </a:spcBef>
              <a:spcAft>
                <a:spcPts val="0"/>
              </a:spcAft>
              <a:buSzPts val="1000"/>
              <a:tabLst>
                <a:tab pos="914400" algn="l"/>
              </a:tabLst>
            </a:pPr>
            <a:endParaRPr lang="en-US" sz="2000" dirty="0">
              <a:solidFill>
                <a:schemeClr val="bg1"/>
              </a:solidFill>
              <a:effectLst/>
              <a:latin typeface="Arial" panose="020B0604020202020204" pitchFamily="34" charset="0"/>
              <a:ea typeface="ＭＳ 明朝" panose="02020609040205080304" pitchFamily="17" charset="-128"/>
            </a:endParaRPr>
          </a:p>
          <a:p>
            <a:pPr marR="0" lvl="1">
              <a:lnSpc>
                <a:spcPct val="115000"/>
              </a:lnSpc>
              <a:spcBef>
                <a:spcPts val="0"/>
              </a:spcBef>
              <a:spcAft>
                <a:spcPts val="0"/>
              </a:spcAft>
              <a:buSzPts val="1000"/>
              <a:tabLst>
                <a:tab pos="914400" algn="l"/>
              </a:tabLst>
            </a:pPr>
            <a:r>
              <a:rPr lang="en-US" sz="2000" dirty="0">
                <a:solidFill>
                  <a:schemeClr val="bg1"/>
                </a:solidFill>
                <a:latin typeface="Arial" panose="020B0604020202020204" pitchFamily="34" charset="0"/>
                <a:ea typeface="ＭＳ 明朝" panose="02020609040205080304" pitchFamily="17" charset="-128"/>
              </a:rPr>
              <a:t>	</a:t>
            </a:r>
            <a:r>
              <a:rPr lang="en-US" sz="2000" dirty="0">
                <a:solidFill>
                  <a:schemeClr val="bg1"/>
                </a:solidFill>
                <a:effectLst/>
                <a:latin typeface="Arial" panose="020B0604020202020204" pitchFamily="34" charset="0"/>
                <a:ea typeface="ＭＳ 明朝" panose="02020609040205080304" pitchFamily="17" charset="-128"/>
              </a:rPr>
              <a:t>Example (IEEE format): Author Initials. Author Surname, "Title of article," in	 Journal Title, vol.#, no.#, pp. page number/s, Month Year.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5" name="Object 1">
            <a:extLst>
              <a:ext uri="{FF2B5EF4-FFF2-40B4-BE49-F238E27FC236}">
                <a16:creationId xmlns:a16="http://schemas.microsoft.com/office/drawing/2014/main" id="{E9A89BFC-7DBC-9BBB-78A4-0BECCCE7221A}"/>
              </a:ext>
            </a:extLst>
          </p:cNvPr>
          <p:cNvSpPr/>
          <p:nvPr/>
        </p:nvSpPr>
        <p:spPr>
          <a:xfrm>
            <a:off x="529342" y="494665"/>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
        <p:nvSpPr>
          <p:cNvPr id="6" name="Object 3">
            <a:extLst>
              <a:ext uri="{FF2B5EF4-FFF2-40B4-BE49-F238E27FC236}">
                <a16:creationId xmlns:a16="http://schemas.microsoft.com/office/drawing/2014/main" id="{C6D93377-BA54-9829-E4CF-4FB74C2136CA}"/>
              </a:ext>
            </a:extLst>
          </p:cNvPr>
          <p:cNvSpPr/>
          <p:nvPr/>
        </p:nvSpPr>
        <p:spPr>
          <a:xfrm>
            <a:off x="352300" y="1913231"/>
            <a:ext cx="9720388" cy="4475333"/>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The references section is vital for academic integrity, evidence for arguments, and </a:t>
            </a:r>
            <a:r>
              <a:rPr lang="en-US" sz="2000" dirty="0">
                <a:solidFill>
                  <a:srgbClr val="FFC000"/>
                </a:solidFill>
                <a:latin typeface="Poppins" pitchFamily="34" charset="0"/>
                <a:ea typeface="Poppins" pitchFamily="34" charset="-122"/>
                <a:cs typeface="Poppins" pitchFamily="34" charset="-120"/>
              </a:rPr>
              <a:t>providing a path </a:t>
            </a:r>
            <a:r>
              <a:rPr lang="en-US" sz="2000" dirty="0">
                <a:solidFill>
                  <a:schemeClr val="bg1"/>
                </a:solidFill>
                <a:latin typeface="Poppins" pitchFamily="34" charset="0"/>
                <a:ea typeface="Poppins" pitchFamily="34" charset="-122"/>
                <a:cs typeface="Poppins" pitchFamily="34" charset="-120"/>
              </a:rPr>
              <a:t>for readers to explore further.</a:t>
            </a:r>
          </a:p>
          <a:p>
            <a:pPr marR="0" lvl="1">
              <a:lnSpc>
                <a:spcPct val="115000"/>
              </a:lnSpc>
              <a:spcBef>
                <a:spcPts val="0"/>
              </a:spcBef>
              <a:spcAft>
                <a:spcPts val="0"/>
              </a:spcAft>
              <a:buSzPts val="1000"/>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Both LaTeX and MS Word have </a:t>
            </a:r>
            <a:r>
              <a:rPr lang="en-US" sz="2000" dirty="0">
                <a:solidFill>
                  <a:srgbClr val="FFC000"/>
                </a:solidFill>
                <a:latin typeface="Poppins" pitchFamily="34" charset="0"/>
                <a:ea typeface="Poppins" pitchFamily="34" charset="-122"/>
                <a:cs typeface="Poppins" pitchFamily="34" charset="-120"/>
              </a:rPr>
              <a:t>automated and manual </a:t>
            </a:r>
            <a:r>
              <a:rPr lang="en-US" sz="2000" dirty="0">
                <a:solidFill>
                  <a:schemeClr val="bg1"/>
                </a:solidFill>
                <a:latin typeface="Poppins" pitchFamily="34" charset="0"/>
                <a:ea typeface="Poppins" pitchFamily="34" charset="-122"/>
                <a:cs typeface="Poppins" pitchFamily="34" charset="-120"/>
              </a:rPr>
              <a:t>methods for creating the references section.</a:t>
            </a:r>
          </a:p>
          <a:p>
            <a:pPr marR="0" lvl="1">
              <a:lnSpc>
                <a:spcPct val="115000"/>
              </a:lnSpc>
              <a:spcBef>
                <a:spcPts val="0"/>
              </a:spcBef>
              <a:spcAft>
                <a:spcPts val="0"/>
              </a:spcAft>
              <a:buSzPts val="1000"/>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The choice of method often depends on the author's comfort and the complexity of the document.</a:t>
            </a:r>
          </a:p>
          <a:p>
            <a:pPr marR="0" lvl="1">
              <a:lnSpc>
                <a:spcPct val="115000"/>
              </a:lnSpc>
              <a:spcBef>
                <a:spcPts val="0"/>
              </a:spcBef>
              <a:spcAft>
                <a:spcPts val="0"/>
              </a:spcAft>
              <a:buSzPts val="1000"/>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Regardless of the tool used, maintaining </a:t>
            </a:r>
            <a:r>
              <a:rPr lang="en-US" sz="2000" dirty="0">
                <a:solidFill>
                  <a:srgbClr val="FFC000"/>
                </a:solidFill>
                <a:latin typeface="Poppins" pitchFamily="34" charset="0"/>
                <a:ea typeface="Poppins" pitchFamily="34" charset="-122"/>
                <a:cs typeface="Poppins" pitchFamily="34" charset="-120"/>
              </a:rPr>
              <a:t>consistency</a:t>
            </a:r>
            <a:r>
              <a:rPr lang="en-US" sz="2000" dirty="0">
                <a:solidFill>
                  <a:schemeClr val="bg1"/>
                </a:solidFill>
                <a:latin typeface="Poppins" pitchFamily="34" charset="0"/>
                <a:ea typeface="Poppins" pitchFamily="34" charset="-122"/>
                <a:cs typeface="Poppins" pitchFamily="34" charset="-120"/>
              </a:rPr>
              <a:t> and </a:t>
            </a:r>
            <a:r>
              <a:rPr lang="en-US" sz="2000" dirty="0">
                <a:solidFill>
                  <a:srgbClr val="FFC000"/>
                </a:solidFill>
                <a:latin typeface="Poppins" pitchFamily="34" charset="0"/>
                <a:ea typeface="Poppins" pitchFamily="34" charset="-122"/>
                <a:cs typeface="Poppins" pitchFamily="34" charset="-120"/>
              </a:rPr>
              <a:t>accuracy</a:t>
            </a:r>
            <a:r>
              <a:rPr lang="en-US" sz="2000" dirty="0">
                <a:solidFill>
                  <a:schemeClr val="bg1"/>
                </a:solidFill>
                <a:latin typeface="Poppins" pitchFamily="34" charset="0"/>
                <a:ea typeface="Poppins" pitchFamily="34" charset="-122"/>
                <a:cs typeface="Poppins" pitchFamily="34" charset="-120"/>
              </a:rPr>
              <a:t> in referencing is crucial.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682</Words>
  <Application>Microsoft Office PowerPoint</Application>
  <PresentationFormat>Widescreen</PresentationFormat>
  <Paragraphs>44</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Poppins</vt:lpstr>
      <vt:lpstr>Symbol</vt:lpstr>
      <vt:lpstr>Cambria</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5</cp:revision>
  <dcterms:created xsi:type="dcterms:W3CDTF">2023-08-09T04:07:22Z</dcterms:created>
  <dcterms:modified xsi:type="dcterms:W3CDTF">2023-08-09T07:40:42Z</dcterms:modified>
</cp:coreProperties>
</file>